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859" r:id="rId2"/>
    <p:sldId id="860" r:id="rId3"/>
    <p:sldId id="861" r:id="rId4"/>
    <p:sldId id="862" r:id="rId5"/>
    <p:sldId id="863" r:id="rId6"/>
    <p:sldId id="864" r:id="rId7"/>
    <p:sldId id="865" r:id="rId8"/>
    <p:sldId id="866" r:id="rId9"/>
    <p:sldId id="867" r:id="rId10"/>
    <p:sldId id="868" r:id="rId11"/>
    <p:sldId id="869" r:id="rId1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14" autoAdjust="0"/>
    <p:restoredTop sz="94606" autoAdjust="0"/>
  </p:normalViewPr>
  <p:slideViewPr>
    <p:cSldViewPr>
      <p:cViewPr varScale="1">
        <p:scale>
          <a:sx n="111" d="100"/>
          <a:sy n="111" d="100"/>
        </p:scale>
        <p:origin x="61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冲刺训练　</a:t>
            </a:r>
            <a:r>
              <a:rPr lang="en-US" altLang="zh-CN" sz="4800" b="0" dirty="0" smtClean="0">
                <a:solidFill>
                  <a:srgbClr val="000000"/>
                </a:solidFill>
                <a:ea typeface="微软雅黑" panose="020B0503020204020204" pitchFamily="34" charset="-122"/>
                <a:cs typeface="Times New Roman" panose="02020603050405020304" pitchFamily="18" charset="0"/>
              </a:rPr>
              <a:t>6</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tabLst>
                <a:tab pos="585089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How long does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Impression Liu Sanjie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usually last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433380" y="1540688"/>
            <a:ext cx="11143060"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tabLst>
                <a:tab pos="5850890" algn="l"/>
              </a:tabLst>
            </a:pPr>
            <a:r>
              <a:rPr lang="en-US" altLang="zh-CN" b="1">
                <a:solidFill>
                  <a:srgbClr val="FF0000"/>
                </a:solidFill>
                <a:latin typeface="Times New Roman" panose="02020603050405020304" pitchFamily="18" charset="0"/>
                <a:ea typeface="宋体" panose="02010600030101010101" pitchFamily="2" charset="-122"/>
              </a:rPr>
              <a:t>For about one hour.</a:t>
            </a:r>
            <a:endParaRPr lang="zh-CN" altLang="zh-CN" sz="1200">
              <a:solidFill>
                <a:srgbClr val="000000"/>
              </a:solidFill>
              <a:cs typeface="Times New Roman" panose="02020603050405020304" pitchFamily="18" charset="0"/>
            </a:endParaRPr>
          </a:p>
        </p:txBody>
      </p:sp>
      <p:sp>
        <p:nvSpPr>
          <p:cNvPr id="6" name="内容占位符 3"/>
          <p:cNvSpPr txBox="1">
            <a:spLocks/>
          </p:cNvSpPr>
          <p:nvPr/>
        </p:nvSpPr>
        <p:spPr bwMode="auto">
          <a:xfrm>
            <a:off x="442006" y="2322795"/>
            <a:ext cx="1112580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usually lasts for about one hour.</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可知，它通常持续大约一个小时。</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39729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2585323"/>
          </a:xfrm>
        </p:spPr>
        <p:txBody>
          <a:bodyPr/>
          <a:lstStyle/>
          <a:p>
            <a:pPr hangingPunct="0">
              <a:spcAft>
                <a:spcPts val="0"/>
              </a:spcAft>
              <a:tabLst>
                <a:tab pos="585089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开</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放式谈对唱歌的看</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法</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Do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love singing songs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or why not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2"/>
          <p:cNvSpPr txBox="1">
            <a:spLocks/>
          </p:cNvSpPr>
          <p:nvPr/>
        </p:nvSpPr>
        <p:spPr bwMode="auto">
          <a:xfrm>
            <a:off x="433380" y="2300420"/>
            <a:ext cx="11143060"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tabLst>
                <a:tab pos="5850890" algn="l"/>
              </a:tabLst>
            </a:pPr>
            <a:r>
              <a:rPr lang="en-US" altLang="zh-CN" b="1">
                <a:solidFill>
                  <a:srgbClr val="FF0000"/>
                </a:solidFill>
                <a:latin typeface="Times New Roman" panose="02020603050405020304" pitchFamily="18" charset="0"/>
                <a:ea typeface="宋体" panose="02010600030101010101" pitchFamily="2" charset="-122"/>
              </a:rPr>
              <a:t>Yes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I do. Because I feel relaxed when I sing songs.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cs typeface="Times New Roman" panose="02020603050405020304" pitchFamily="18" charset="0"/>
            </a:endParaRPr>
          </a:p>
        </p:txBody>
      </p:sp>
      <p:sp>
        <p:nvSpPr>
          <p:cNvPr id="6" name="内容占位符 3"/>
          <p:cNvSpPr txBox="1">
            <a:spLocks/>
          </p:cNvSpPr>
          <p:nvPr/>
        </p:nvSpPr>
        <p:spPr bwMode="auto">
          <a:xfrm>
            <a:off x="442006" y="3099779"/>
            <a:ext cx="11125808"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开放性试题，言之有理即可。</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中考新考法-10.eps" descr="id:2147507431;FounderCES"/>
          <p:cNvPicPr/>
          <p:nvPr/>
        </p:nvPicPr>
        <p:blipFill>
          <a:blip r:embed="rId2"/>
          <a:stretch>
            <a:fillRect/>
          </a:stretch>
        </p:blipFill>
        <p:spPr>
          <a:xfrm>
            <a:off x="982638" y="899195"/>
            <a:ext cx="8280920" cy="701372"/>
          </a:xfrm>
          <a:prstGeom prst="rect">
            <a:avLst/>
          </a:prstGeom>
        </p:spPr>
      </p:pic>
    </p:spTree>
    <p:extLst>
      <p:ext uri="{BB962C8B-B14F-4D97-AF65-F5344CB8AC3E}">
        <p14:creationId xmlns:p14="http://schemas.microsoft.com/office/powerpoint/2010/main" val="715144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45238" y="836712"/>
            <a:ext cx="11510608" cy="1245435"/>
          </a:xfrm>
          <a:prstGeom prst="rect">
            <a:avLst/>
          </a:prstGeom>
        </p:spPr>
      </p:pic>
      <p:pic>
        <p:nvPicPr>
          <p:cNvPr id="11" name="新趋势题型-4字.eps" descr="id:2147500459;FounderCES"/>
          <p:cNvPicPr/>
          <p:nvPr/>
        </p:nvPicPr>
        <p:blipFill>
          <a:blip r:embed="rId3"/>
          <a:stretch>
            <a:fillRect/>
          </a:stretch>
        </p:blipFill>
        <p:spPr>
          <a:xfrm>
            <a:off x="3430910" y="2260844"/>
            <a:ext cx="4764390" cy="573405"/>
          </a:xfrm>
          <a:prstGeom prst="rect">
            <a:avLst/>
          </a:prstGeom>
        </p:spPr>
      </p:pic>
      <p:sp>
        <p:nvSpPr>
          <p:cNvPr id="5" name="矩形 4"/>
          <p:cNvSpPr/>
          <p:nvPr/>
        </p:nvSpPr>
        <p:spPr>
          <a:xfrm>
            <a:off x="6088106" y="2234551"/>
            <a:ext cx="2037737" cy="646331"/>
          </a:xfrm>
          <a:prstGeom prst="rect">
            <a:avLst/>
          </a:prstGeom>
        </p:spPr>
        <p:txBody>
          <a:bodyPr wrap="none">
            <a:spAutoFit/>
          </a:bodyPr>
          <a:lstStyle/>
          <a:p>
            <a:r>
              <a:rPr lang="zh-CN" altLang="zh-CN" sz="3600">
                <a:solidFill>
                  <a:srgbClr val="00B0F0"/>
                </a:solidFill>
                <a:ea typeface="黑体" panose="02010609060101010101" pitchFamily="49" charset="-122"/>
                <a:cs typeface="Times New Roman" panose="02020603050405020304" pitchFamily="18" charset="0"/>
              </a:rPr>
              <a:t>阅读表达</a:t>
            </a:r>
            <a:endParaRPr lang="zh-CN" altLang="en-US"/>
          </a:p>
        </p:txBody>
      </p:sp>
      <p:sp>
        <p:nvSpPr>
          <p:cNvPr id="12" name="内容占位符 1"/>
          <p:cNvSpPr>
            <a:spLocks noGrp="1"/>
          </p:cNvSpPr>
          <p:nvPr>
            <p:ph idx="1"/>
          </p:nvPr>
        </p:nvSpPr>
        <p:spPr>
          <a:xfrm>
            <a:off x="360854" y="3050376"/>
            <a:ext cx="11485848" cy="1649169"/>
          </a:xfrm>
        </p:spPr>
        <p:txBody>
          <a:bodyPr/>
          <a:lstStyle/>
          <a:p>
            <a:pPr hangingPunct="0">
              <a:spcAft>
                <a:spcPts val="0"/>
              </a:spcAft>
            </a:pPr>
            <a:r>
              <a:rPr lang="en-US" altLang="zh-CN"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文讲述了壮族人对唱歌的喜爱以及刘三姐的歌在壮族人民心中的地位。</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3" name="语篇导航-DA.eps" descr="id:2147487427;FounderCES"/>
          <p:cNvPicPr/>
          <p:nvPr/>
        </p:nvPicPr>
        <p:blipFill>
          <a:blip r:embed="rId4"/>
          <a:stretch>
            <a:fillRect/>
          </a:stretch>
        </p:blipFill>
        <p:spPr>
          <a:xfrm>
            <a:off x="694606" y="3212975"/>
            <a:ext cx="2736304" cy="668653"/>
          </a:xfrm>
          <a:prstGeom prst="rect">
            <a:avLst/>
          </a:prstGeom>
        </p:spPr>
      </p:pic>
      <p:sp>
        <p:nvSpPr>
          <p:cNvPr id="14" name="内容占位符 1"/>
          <p:cNvSpPr txBox="1">
            <a:spLocks/>
          </p:cNvSpPr>
          <p:nvPr/>
        </p:nvSpPr>
        <p:spPr bwMode="auto">
          <a:xfrm>
            <a:off x="360854" y="4843075"/>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湖南长沙长郡教育集团期末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605739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summer vacation is coming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Would you like to take a trip to Guangxi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Guangxi is home to many Zhuang people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Most Zhuang people like singing even more than talking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sing songs while walking, farming and doing housework</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3427109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3156"/>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Among all the singers of the Zhuang people, Liu Sanjie might be the most famous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Liu Sanjie was a woman with a beautiful voice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did well in singing love songs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always sang for the poor and helped them</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the Zhuang people loved her very much</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passed down her songs from generation to generation</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32651695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04153"/>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the third day of the third lunar month, the Zhuang people have a big singing festival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Thousands of singers get together, competing to be the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queen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of singing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singers are young men and women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often sing Liu Sanjie’s love songs in pairs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a good chance for the young to get to know each other, and maybe, to find a good husband or wife</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3563292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142160"/>
          </a:xfrm>
        </p:spPr>
        <p:txBody>
          <a:bodyPr/>
          <a:lstStyle/>
          <a:p>
            <a:pPr indent="914400" hangingPunct="0">
              <a:spcAft>
                <a:spcPts val="0"/>
              </a:spcAft>
              <a:tabLst>
                <a:tab pos="585089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Impression Liu Sanjie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big show</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usually lasts for about one hour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stage is set on Lijiang River in Guilin, Guangxi</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lighting of the night show is amazing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You can’t miss it if you come to Guangxi on your summer vacation</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1903737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tabLst>
                <a:tab pos="585089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do most Zhuang people enjoy doing</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2"/>
          <p:cNvSpPr txBox="1">
            <a:spLocks/>
          </p:cNvSpPr>
          <p:nvPr/>
        </p:nvSpPr>
        <p:spPr bwMode="auto">
          <a:xfrm>
            <a:off x="433380" y="1488932"/>
            <a:ext cx="11143060"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tabLst>
                <a:tab pos="5850890" algn="l"/>
              </a:tabLst>
            </a:pPr>
            <a:r>
              <a:rPr lang="en-US" altLang="zh-CN" b="1">
                <a:solidFill>
                  <a:srgbClr val="FF0000"/>
                </a:solidFill>
                <a:latin typeface="Times New Roman" panose="02020603050405020304" pitchFamily="18" charset="0"/>
                <a:ea typeface="宋体" panose="02010600030101010101" pitchFamily="2" charset="-122"/>
              </a:rPr>
              <a:t>They</a:t>
            </a:r>
            <a:r>
              <a:rPr lang="en-US" altLang="zh-CN" b="1">
                <a:solidFill>
                  <a:srgbClr val="FF0000"/>
                </a:solidFill>
                <a:latin typeface="Times New Roman" panose="02020603050405020304" pitchFamily="18" charset="0"/>
                <a:ea typeface="楷体" panose="02010609060101010101" pitchFamily="49" charset="-122"/>
              </a:rPr>
              <a:t> </a:t>
            </a:r>
            <a:r>
              <a:rPr lang="en-US" altLang="zh-CN" b="1">
                <a:solidFill>
                  <a:srgbClr val="FF0000"/>
                </a:solidFill>
                <a:latin typeface="Times New Roman" panose="02020603050405020304" pitchFamily="18" charset="0"/>
                <a:ea typeface="宋体" panose="02010600030101010101" pitchFamily="2" charset="-122"/>
              </a:rPr>
              <a:t>enjoy</a:t>
            </a:r>
            <a:r>
              <a:rPr lang="en-US" altLang="zh-CN" b="1">
                <a:solidFill>
                  <a:srgbClr val="FF0000"/>
                </a:solidFill>
                <a:latin typeface="Times New Roman" panose="02020603050405020304" pitchFamily="18" charset="0"/>
                <a:ea typeface="楷体" panose="02010609060101010101" pitchFamily="49" charset="-122"/>
              </a:rPr>
              <a:t> </a:t>
            </a:r>
            <a:r>
              <a:rPr lang="en-US" altLang="zh-CN" b="1">
                <a:solidFill>
                  <a:srgbClr val="FF0000"/>
                </a:solidFill>
                <a:latin typeface="Times New Roman" panose="02020603050405020304" pitchFamily="18" charset="0"/>
                <a:ea typeface="宋体" panose="02010600030101010101" pitchFamily="2" charset="-122"/>
              </a:rPr>
              <a:t>singing</a:t>
            </a:r>
            <a:r>
              <a:rPr lang="en-US" altLang="zh-CN" b="1">
                <a:solidFill>
                  <a:srgbClr val="FF0000"/>
                </a:solidFill>
                <a:latin typeface="Times New Roman" panose="02020603050405020304" pitchFamily="18" charset="0"/>
                <a:ea typeface="楷体" panose="02010609060101010101" pitchFamily="49" charset="-122"/>
              </a:rPr>
              <a:t> </a:t>
            </a:r>
            <a:r>
              <a:rPr lang="en-US" altLang="zh-CN" b="1">
                <a:solidFill>
                  <a:srgbClr val="FF0000"/>
                </a:solidFill>
                <a:latin typeface="Times New Roman" panose="02020603050405020304" pitchFamily="18" charset="0"/>
                <a:ea typeface="宋体" panose="02010600030101010101" pitchFamily="2" charset="-122"/>
              </a:rPr>
              <a:t>most./Singing.</a:t>
            </a:r>
            <a:endParaRPr lang="zh-CN" altLang="zh-CN" sz="1200">
              <a:solidFill>
                <a:srgbClr val="000000"/>
              </a:solidFill>
              <a:cs typeface="Times New Roman" panose="02020603050405020304" pitchFamily="18" charset="0"/>
            </a:endParaRPr>
          </a:p>
        </p:txBody>
      </p:sp>
      <p:sp>
        <p:nvSpPr>
          <p:cNvPr id="5" name="内容占位符 3"/>
          <p:cNvSpPr txBox="1">
            <a:spLocks/>
          </p:cNvSpPr>
          <p:nvPr/>
        </p:nvSpPr>
        <p:spPr bwMode="auto">
          <a:xfrm>
            <a:off x="442006" y="2322795"/>
            <a:ext cx="11125808" cy="1605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Most Zhuang people like singing even more than talking.</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可知，大多数壮族人最喜欢唱歌</a:t>
            </a:r>
            <a:r>
              <a:rPr lang="zh-CN"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35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79489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tabLst>
                <a:tab pos="585089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did the Zhuang people love Liu Sanjie very much</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2"/>
          <p:cNvSpPr txBox="1">
            <a:spLocks/>
          </p:cNvSpPr>
          <p:nvPr/>
        </p:nvSpPr>
        <p:spPr bwMode="auto">
          <a:xfrm>
            <a:off x="433380" y="1480306"/>
            <a:ext cx="11143060"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tabLst>
                <a:tab pos="5850890" algn="l"/>
              </a:tabLst>
            </a:pPr>
            <a:r>
              <a:rPr lang="en-US" altLang="zh-CN" b="1">
                <a:solidFill>
                  <a:srgbClr val="FF0000"/>
                </a:solidFill>
                <a:latin typeface="Times New Roman" panose="02020603050405020304" pitchFamily="18" charset="0"/>
                <a:ea typeface="宋体" panose="02010600030101010101" pitchFamily="2" charset="-122"/>
              </a:rPr>
              <a:t>Because she always sang for the poor and helped them.</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cs typeface="Times New Roman" panose="02020603050405020304" pitchFamily="18" charset="0"/>
            </a:endParaRPr>
          </a:p>
        </p:txBody>
      </p:sp>
      <p:sp>
        <p:nvSpPr>
          <p:cNvPr id="7" name="内容占位符 3"/>
          <p:cNvSpPr txBox="1">
            <a:spLocks/>
          </p:cNvSpPr>
          <p:nvPr/>
        </p:nvSpPr>
        <p:spPr bwMode="auto">
          <a:xfrm>
            <a:off x="442006" y="2322795"/>
            <a:ext cx="11125808" cy="33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She always sang for the poor and helped them. So the Zhuang people loved her very much.</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可知，她总是为穷人唱歌并帮助他们，所以壮族人民非常爱她</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883959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754326"/>
          </a:xfrm>
        </p:spPr>
        <p:txBody>
          <a:bodyPr/>
          <a:lstStyle/>
          <a:p>
            <a:pPr hangingPunct="0">
              <a:spcAft>
                <a:spcPts val="0"/>
              </a:spcAft>
              <a:tabLst>
                <a:tab pos="585089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is the big singing festival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2"/>
          <p:cNvSpPr txBox="1">
            <a:spLocks/>
          </p:cNvSpPr>
          <p:nvPr/>
        </p:nvSpPr>
        <p:spPr bwMode="auto">
          <a:xfrm>
            <a:off x="433380" y="1497558"/>
            <a:ext cx="11143060"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1">
              <a:spcAft>
                <a:spcPts val="0"/>
              </a:spcAft>
              <a:tabLst>
                <a:tab pos="5850890" algn="l"/>
              </a:tabLst>
            </a:pPr>
            <a:r>
              <a:rPr lang="en-US" altLang="zh-CN" b="1">
                <a:solidFill>
                  <a:srgbClr val="FF0000"/>
                </a:solidFill>
                <a:latin typeface="Times New Roman" panose="02020603050405020304" pitchFamily="18" charset="0"/>
                <a:ea typeface="宋体" panose="02010600030101010101" pitchFamily="2" charset="-122"/>
              </a:rPr>
              <a:t>On the third day of the third lunar month.</a:t>
            </a:r>
            <a:endParaRPr lang="zh-CN" altLang="zh-CN" sz="1200">
              <a:solidFill>
                <a:srgbClr val="000000"/>
              </a:solidFill>
              <a:cs typeface="Times New Roman" panose="02020603050405020304" pitchFamily="18" charset="0"/>
            </a:endParaRPr>
          </a:p>
        </p:txBody>
      </p:sp>
      <p:sp>
        <p:nvSpPr>
          <p:cNvPr id="8" name="内容占位符 3"/>
          <p:cNvSpPr txBox="1">
            <a:spLocks/>
          </p:cNvSpPr>
          <p:nvPr/>
        </p:nvSpPr>
        <p:spPr bwMode="auto">
          <a:xfrm>
            <a:off x="442006" y="2322795"/>
            <a:ext cx="1112580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 the third day of the third lunar month</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 Zhuang people have a big singing festival.</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可知，这个盛大的节日在农历三月初三</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534395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784</TotalTime>
  <Words>471</Words>
  <Application>Microsoft Office PowerPoint</Application>
  <PresentationFormat>自定义</PresentationFormat>
  <Paragraphs>29</Paragraphs>
  <Slides>11</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11</vt:i4>
      </vt:variant>
    </vt:vector>
  </HeadingPairs>
  <TitlesOfParts>
    <vt:vector size="19"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479</cp:revision>
  <dcterms:created xsi:type="dcterms:W3CDTF">2020-11-06T05:24:00Z</dcterms:created>
  <dcterms:modified xsi:type="dcterms:W3CDTF">2025-09-13T08:07:55Z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